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15"/>
  </p:notesMasterIdLst>
  <p:sldIdLst>
    <p:sldId id="258" r:id="rId6"/>
    <p:sldId id="2080106762" r:id="rId7"/>
    <p:sldId id="259" r:id="rId8"/>
    <p:sldId id="2080106765" r:id="rId9"/>
    <p:sldId id="2080106769" r:id="rId10"/>
    <p:sldId id="2080106770" r:id="rId11"/>
    <p:sldId id="2080106772" r:id="rId12"/>
    <p:sldId id="2080106771" r:id="rId13"/>
    <p:sldId id="20801067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C4261-2330-480D-9A8E-90A6F87CAB6D}" v="4" dt="2023-05-16T19:16:06.397"/>
    <p1510:client id="{C4E7A99C-05A4-A68F-41E7-E27D99592399}" v="75" dt="2023-05-17T16:53:06.145"/>
    <p1510:client id="{CA22D3A5-191A-4341-82D2-6310290A2596}" v="168" dt="2023-05-16T17:36:45.838"/>
    <p1510:client id="{E94A1832-0481-449E-AB3B-76542B06029F}" v="2408" dt="2023-05-17T14:51:06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585E0-A6B7-4BC3-BC2D-5101572A7B5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95C01-E6FD-49F9-9431-DA55170B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Headline: Open Sans Light, size 54 </a:t>
            </a:r>
            <a:r>
              <a:rPr lang="en-US" dirty="0" err="1"/>
              <a:t>pt</a:t>
            </a:r>
            <a:r>
              <a:rPr lang="en-US" dirty="0"/>
              <a:t>, white</a:t>
            </a:r>
          </a:p>
          <a:p>
            <a:r>
              <a:rPr lang="en-US" dirty="0"/>
              <a:t>Sub Headline: Adjectives or descriptors in Open Sans Bold/Nouns or Verbs in Open Sans Light, size 27, 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800C2-387E-C745-BDED-CC506371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46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9106E-CE6E-4F42-B027-F9B3165822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63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9106E-CE6E-4F42-B027-F9B3165822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7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9106E-CE6E-4F42-B027-F9B3165822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7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Headline: Adjectives or descriptors in Open Sans Bold/Nouns or Verbs in Open Sans Light, size 36, white</a:t>
            </a:r>
          </a:p>
          <a:p>
            <a:r>
              <a:rPr lang="en-US"/>
              <a:t>Sub Headline: Open Sans Light, size 14 </a:t>
            </a:r>
            <a:r>
              <a:rPr lang="en-US" err="1"/>
              <a:t>pt</a:t>
            </a:r>
            <a:r>
              <a:rPr lang="en-US"/>
              <a:t>, 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800C2-387E-C745-BDED-CC506371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8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2C86-0444-604A-A41E-CB7438D20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FF2F5-64A0-6C42-B23A-08D11BA95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53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BE81-F0C5-9E4A-B289-37C328E0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5CC22-6B54-F54D-9804-1535B33B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A9CC6-8E9E-7649-A53F-842D91B4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2AC5F-CCDB-734E-9003-B9BCBD5C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8FC36-6177-6148-889C-F767BDF8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4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1E0B-4166-9143-BC73-3A604D44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7D560-27F8-B645-96B4-462578A42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E0659-5D7E-BB48-8B8B-968E20070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FC218-4E34-F240-8D36-0E08BA61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B4E05-B7C4-D948-AD80-028FAD9F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F2C3-03B6-FA4C-9A0F-73017F53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9466-B384-984E-B727-D69485B8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97CA1-DA98-1F42-BAC4-3B871C57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AB8D9-8263-0C40-A9E7-E649721D4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5B85-04D4-FC4A-9861-9F2A96383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79C81-9180-504D-B47B-EFEA36B2A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34CF1-F058-EE4B-8366-DAB697F3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7DAC-D6E2-1A45-8699-0E225F0C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755BE-EBF3-5041-BEE8-B13EE27E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78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D615-D35C-1444-9A0E-02690F7A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6B816-2337-5747-8240-DCAC03C5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2F1F6-27E7-6648-8042-D3ACF9A7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FC720-C374-D941-B47F-CDC7D86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1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C0799-04D1-004E-80B5-4DF78BCA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2D812-D62D-2C4A-B8A2-08B81AB0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46BA8-C767-F84B-9427-885021DC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5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9374-0E57-C646-836D-98102FB3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E428C-1040-4C4F-8019-89FCE295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8419E-D5F8-534C-A14A-70EA0E615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232C4-3E6E-304A-92C4-B668AD36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443F6-3CD2-DE45-928A-EB7D9F03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7B07D-7EB2-E645-A248-C63B8B9E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8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42C7-6D36-AC4E-9561-75FDCB8B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A50D9-D6E7-F449-8C7C-DC6B77EC1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A115-598B-AF46-82E3-319689072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0064E-1F49-5143-9769-DB2FCEA6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A297B-86AE-A746-8663-1594529E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59396-E5CD-3E43-A563-C7622BF8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22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EF96-F179-C542-A947-C3DED635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5B102-AD6E-A744-94F0-56685122E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BCF4C-DF8D-0944-9575-2A1CEE1D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BE81-26CB-4F4B-9D77-AF2FC27F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4859C-6B5F-0C4B-B58B-34C140E2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1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6360F-D347-C34A-8CBD-E175C068A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B7DBA-189C-2B41-BEA0-3731B5D5B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4BE41-7F66-2043-9270-27DFAD7E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44583-364F-294C-BF3B-86B3C024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4255-AD3D-6C41-B3B8-C7898778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4F8E-AC41-C34A-8952-8824BBF8E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66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6DC7-F569-C34B-939B-C4CE8197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0EC0E-E3AD-AB45-9397-E114FA857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79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B465-6D2D-344B-BD5B-58A1EEA85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51F33-957A-0741-AA18-6CA05ED3F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71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E9A37-87B6-5A4F-9A11-DC9079A11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B0E8E-021F-2143-B271-AD63205A6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87CD3-0D1F-384A-BD20-8ABC53729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73F26-5833-2044-BF12-111387CA9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93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4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6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8C87-EEAD-DB44-AB19-B5BB1D405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72747-F960-8E46-BE83-1597540CD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E48F-2C3F-0C45-BFE8-6CE9408A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81FD4-04A0-1C4D-A797-8299B01E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DED3F-9E31-194E-8286-E202B4F2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6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0065-CD94-1642-A979-0190E18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CF4A9-4449-CE43-9B2C-2038291EE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8A6EE-4A87-C645-B594-7CCA11BC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5845-086C-904B-BD30-753CF7E0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09750-82F4-7B42-A93A-FE9EF522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6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25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86F6A-E8F5-9C41-A586-0E5B940D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EFBBA-7B55-8445-A51E-7D7A315BE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04FC-B9F7-E140-AAAF-6864C86C0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F26F-980C-6E46-AA4D-FB62814A254A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6337E-30F8-654E-8EEB-F8F82DBB7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EAA55-936E-A041-BC13-F5A01AB00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485-566F-FA43-8009-631AF680F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8002E3-112A-421F-9831-1E8C7AB2F3AD}"/>
              </a:ext>
            </a:extLst>
          </p:cNvPr>
          <p:cNvSpPr txBox="1"/>
          <p:nvPr/>
        </p:nvSpPr>
        <p:spPr>
          <a:xfrm>
            <a:off x="321275" y="2648062"/>
            <a:ext cx="953392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University of Akron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AirPortal &amp; Concur Training</a:t>
            </a:r>
          </a:p>
        </p:txBody>
      </p:sp>
    </p:spTree>
    <p:extLst>
      <p:ext uri="{BB962C8B-B14F-4D97-AF65-F5344CB8AC3E}">
        <p14:creationId xmlns:p14="http://schemas.microsoft.com/office/powerpoint/2010/main" val="405346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90314A-0EF2-674F-AF41-FC60D3AB48E7}"/>
              </a:ext>
            </a:extLst>
          </p:cNvPr>
          <p:cNvSpPr txBox="1">
            <a:spLocks/>
          </p:cNvSpPr>
          <p:nvPr/>
        </p:nvSpPr>
        <p:spPr>
          <a:xfrm>
            <a:off x="242542" y="-227951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accent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Akron travel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C9BD4-A6F9-8FE4-D10E-09B60FBA9E65}"/>
              </a:ext>
            </a:extLst>
          </p:cNvPr>
          <p:cNvSpPr txBox="1"/>
          <p:nvPr/>
        </p:nvSpPr>
        <p:spPr>
          <a:xfrm>
            <a:off x="341525" y="917609"/>
            <a:ext cx="582985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The University of Akron is partnering with Christopherson Business Travel to manage travel that is paid for by The University of Akron. 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IUC – Inter University Council of Ohio preferred travel management company.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As of May 15, 2023, travel should be booked with Christopherson Business Travel. 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Previous travel and credits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to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be managed with the airlines directly.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  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Current p-cards are still available to book travel. New travel cards are going to be distributed June 7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43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861834-3450-1428-A4E6-8BEE25AD7936}"/>
              </a:ext>
            </a:extLst>
          </p:cNvPr>
          <p:cNvSpPr txBox="1">
            <a:spLocks/>
          </p:cNvSpPr>
          <p:nvPr/>
        </p:nvSpPr>
        <p:spPr>
          <a:xfrm>
            <a:off x="324184" y="174137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accent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46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Christopherson Introductions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CCB77A-2C3D-0919-7D6D-E7CC4BDE8485}"/>
              </a:ext>
            </a:extLst>
          </p:cNvPr>
          <p:cNvGrpSpPr/>
          <p:nvPr/>
        </p:nvGrpSpPr>
        <p:grpSpPr>
          <a:xfrm>
            <a:off x="6386398" y="2236062"/>
            <a:ext cx="4563112" cy="2607547"/>
            <a:chOff x="2428880" y="281810"/>
            <a:chExt cx="4504488" cy="2391606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648486BB-998B-0371-5240-704C0F0C2B89}"/>
                </a:ext>
              </a:extLst>
            </p:cNvPr>
            <p:cNvSpPr txBox="1"/>
            <p:nvPr/>
          </p:nvSpPr>
          <p:spPr>
            <a:xfrm>
              <a:off x="5083836" y="957674"/>
              <a:ext cx="18495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Adelina Littler</a:t>
              </a:r>
            </a:p>
            <a:p>
              <a:pPr algn="r"/>
              <a:r>
                <a:rPr lang="en-US" sz="1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Manager – Implementation &amp; Client Services, Project Manager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37212F-BB5E-AE9B-E56C-63CE5CC59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9" r="15639"/>
            <a:stretch/>
          </p:blipFill>
          <p:spPr bwMode="auto">
            <a:xfrm rot="16200000">
              <a:off x="2466757" y="243933"/>
              <a:ext cx="2391606" cy="24673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DF29718-6B03-6B8F-9353-97F03E36138E}"/>
              </a:ext>
            </a:extLst>
          </p:cNvPr>
          <p:cNvGrpSpPr/>
          <p:nvPr/>
        </p:nvGrpSpPr>
        <p:grpSpPr>
          <a:xfrm>
            <a:off x="1034125" y="2236062"/>
            <a:ext cx="4396858" cy="2607548"/>
            <a:chOff x="7945549" y="417702"/>
            <a:chExt cx="4454450" cy="25225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D86A9D-53D8-B761-526B-34D5F2BF1BFC}"/>
                </a:ext>
              </a:extLst>
            </p:cNvPr>
            <p:cNvSpPr txBox="1"/>
            <p:nvPr/>
          </p:nvSpPr>
          <p:spPr>
            <a:xfrm>
              <a:off x="10468086" y="1378386"/>
              <a:ext cx="19319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Pam Rex</a:t>
              </a:r>
            </a:p>
            <a:p>
              <a:pPr algn="r"/>
              <a:r>
                <a:rPr lang="en-US" sz="10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Account Manager, Client Consulting Services</a:t>
              </a: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DE5E36F-5536-0AE9-8405-ACCFC0F8F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t="7310" b="7310"/>
            <a:stretch/>
          </p:blipFill>
          <p:spPr bwMode="auto">
            <a:xfrm>
              <a:off x="7945549" y="417702"/>
              <a:ext cx="2522537" cy="25225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785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90314A-0EF2-674F-AF41-FC60D3AB48E7}"/>
              </a:ext>
            </a:extLst>
          </p:cNvPr>
          <p:cNvSpPr txBox="1">
            <a:spLocks/>
          </p:cNvSpPr>
          <p:nvPr/>
        </p:nvSpPr>
        <p:spPr>
          <a:xfrm>
            <a:off x="242542" y="-227951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accent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to Christopherson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12E44-DC18-4FFD-A780-479B7D53D8BF}"/>
              </a:ext>
            </a:extLst>
          </p:cNvPr>
          <p:cNvSpPr txBox="1"/>
          <p:nvPr/>
        </p:nvSpPr>
        <p:spPr>
          <a:xfrm>
            <a:off x="242542" y="964292"/>
            <a:ext cx="6384289" cy="372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Individual, Group, Athletics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Concur Online Booking Tool o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24/7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Skilled Travel Advisors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Improves traveler experience, increases policy compliance, 24/7 real time reporting and itinerary access, and risk management tools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Security &amp; Privacy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A767A5-D78A-4383-851B-AF5EE695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258" y="252412"/>
            <a:ext cx="46482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B83DBC-27F8-6851-F615-A18D5F88E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25" y="5138737"/>
            <a:ext cx="1605308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90314A-0EF2-674F-AF41-FC60D3AB48E7}"/>
              </a:ext>
            </a:extLst>
          </p:cNvPr>
          <p:cNvSpPr txBox="1">
            <a:spLocks/>
          </p:cNvSpPr>
          <p:nvPr/>
        </p:nvSpPr>
        <p:spPr>
          <a:xfrm>
            <a:off x="242542" y="273522"/>
            <a:ext cx="11029616" cy="1013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accent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Akron/IUC vendor programs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 Light" panose="020B0306030504020204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83015-B095-413D-D964-1BC5817AC18D}"/>
              </a:ext>
            </a:extLst>
          </p:cNvPr>
          <p:cNvSpPr txBox="1"/>
          <p:nvPr/>
        </p:nvSpPr>
        <p:spPr>
          <a:xfrm>
            <a:off x="461119" y="1462267"/>
            <a:ext cx="11029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United Airlines discount program through IUC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National, Enterprise, Hertz contract discounts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HOTEL: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BCD Travel discounts on 40K+ hotels through Christopherson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Thor consortium discounts available through Christopherson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Conference hotel discounts are not available to book through Christopherson, book directly with conference hotel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STM Driven partnership through Christopherson</a:t>
            </a:r>
          </a:p>
          <a:p>
            <a:endParaRPr lang="en-US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B3D0A-CBB1-9263-854A-03D2C9601CC0}"/>
              </a:ext>
            </a:extLst>
          </p:cNvPr>
          <p:cNvSpPr txBox="1"/>
          <p:nvPr/>
        </p:nvSpPr>
        <p:spPr>
          <a:xfrm>
            <a:off x="3990109" y="5709584"/>
            <a:ext cx="750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FREQUENT TRAVELER PROGRAMS CAN BE ADDED TO YOUR PROFILE. PER THE OHIO ETHICS COMMISSION, THE BENEFITS GAINED NEED TO BE USED FOR UNIVERSITY TRAVEL. </a:t>
            </a:r>
          </a:p>
        </p:txBody>
      </p:sp>
    </p:spTree>
    <p:extLst>
      <p:ext uri="{BB962C8B-B14F-4D97-AF65-F5344CB8AC3E}">
        <p14:creationId xmlns:p14="http://schemas.microsoft.com/office/powerpoint/2010/main" val="179497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90314A-0EF2-674F-AF41-FC60D3AB48E7}"/>
              </a:ext>
            </a:extLst>
          </p:cNvPr>
          <p:cNvSpPr txBox="1">
            <a:spLocks/>
          </p:cNvSpPr>
          <p:nvPr/>
        </p:nvSpPr>
        <p:spPr>
          <a:xfrm>
            <a:off x="242542" y="273522"/>
            <a:ext cx="11029616" cy="1013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accent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 Travel Needs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 Light" panose="020B0306030504020204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83015-B095-413D-D964-1BC5817AC18D}"/>
              </a:ext>
            </a:extLst>
          </p:cNvPr>
          <p:cNvSpPr txBox="1"/>
          <p:nvPr/>
        </p:nvSpPr>
        <p:spPr>
          <a:xfrm>
            <a:off x="361416" y="1512064"/>
            <a:ext cx="5439020" cy="507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EVENTS</a:t>
            </a:r>
            <a:r>
              <a:rPr lang="en-US" sz="1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Usually 10 or more travelers, </a:t>
            </a:r>
            <a:r>
              <a:rPr lang="en-US" sz="1800" u="sng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traveling together</a:t>
            </a:r>
            <a:r>
              <a:rPr lang="en-US" sz="1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u="sng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traveling to a common destination</a:t>
            </a:r>
            <a:r>
              <a:rPr lang="en-US" sz="1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attend a meeting, conference, or occasion.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</a:t>
            </a:r>
            <a:r>
              <a:rPr lang="en-US" sz="18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intake</a:t>
            </a:r>
            <a:r>
              <a:rPr lang="en-US" sz="1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 and email to </a:t>
            </a:r>
            <a:r>
              <a:rPr lang="en-US" sz="18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university.travel@cbtravel.com</a:t>
            </a:r>
            <a:endParaRPr lang="en-US" sz="18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Advisor will respond with instructions to provide the attendees prior to them booking.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Attendees book their own travel</a:t>
            </a:r>
            <a:r>
              <a:rPr lang="en-US" sz="1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contacting an advisor via phone or email (as noted in the individual travel above) and they follow the instructions on how to identify themselves with the particular event.</a:t>
            </a:r>
          </a:p>
          <a:p>
            <a:pPr rtl="0" fontAlgn="base"/>
            <a:endParaRPr lang="en-US" sz="1800" b="1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/>
            <a:endParaRPr lang="en-US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ED82C-7288-12C4-F61C-A840BD7EC7F9}"/>
              </a:ext>
            </a:extLst>
          </p:cNvPr>
          <p:cNvSpPr txBox="1"/>
          <p:nvPr/>
        </p:nvSpPr>
        <p:spPr>
          <a:xfrm>
            <a:off x="6631708" y="1512065"/>
            <a:ext cx="51988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18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en-US" sz="180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10 or more travelers on the </a:t>
            </a:r>
            <a:r>
              <a:rPr lang="en-US" sz="1800" i="0" u="sng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flights,</a:t>
            </a:r>
            <a:r>
              <a:rPr lang="en-US" sz="180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i="0" u="sng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and from the same destinations for the same event or occasion.</a:t>
            </a:r>
            <a:r>
              <a:rPr lang="en-US" sz="180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/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Group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 and email to 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universitygroups@cbtravel.com 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Often there is a single group coordinator who collaborates with the Advisor.  </a:t>
            </a:r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Usually, the individuals do not manage their own arrangements. </a:t>
            </a:r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/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A1ADA-5F9F-DFE4-F8D5-A6E42236E2C0}"/>
              </a:ext>
            </a:extLst>
          </p:cNvPr>
          <p:cNvSpPr txBox="1"/>
          <p:nvPr/>
        </p:nvSpPr>
        <p:spPr>
          <a:xfrm>
            <a:off x="6096001" y="4864492"/>
            <a:ext cx="5948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18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SURE IF IT’S AN EVENT OR A GROUP?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/>
            <a:r>
              <a:rPr lang="en-US" sz="18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unsure whether your travel falls more under the event vs. the group parameters, contact one of the priority advisors above.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will qualify and connect you with the correct support team.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8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90314A-0EF2-674F-AF41-FC60D3AB48E7}"/>
              </a:ext>
            </a:extLst>
          </p:cNvPr>
          <p:cNvSpPr txBox="1">
            <a:spLocks/>
          </p:cNvSpPr>
          <p:nvPr/>
        </p:nvSpPr>
        <p:spPr>
          <a:xfrm>
            <a:off x="214833" y="0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accent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Contacts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5484E-62C5-94E0-E6E5-07D61BF808F0}"/>
              </a:ext>
            </a:extLst>
          </p:cNvPr>
          <p:cNvSpPr txBox="1"/>
          <p:nvPr/>
        </p:nvSpPr>
        <p:spPr>
          <a:xfrm>
            <a:off x="214833" y="1270538"/>
            <a:ext cx="6610840" cy="43858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technical support, contact onlinesupport@cbtravel.com.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submit questions for Q&amp;A or for policy questions, reach out to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shelly@uakron.edu.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</a:t>
            </a:r>
            <a:r>
              <a:rPr lang="en-US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register for a travel profile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please reach out to p</a:t>
            </a:r>
            <a:r>
              <a:rPr lang="en-US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card@uakron.edu.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Open Sans Light"/>
                <a:ea typeface="Open Sans Light"/>
                <a:cs typeface="Open Sans Light"/>
              </a:rPr>
              <a:t>If you arrange traveler for others and need to be set as a delegate for someone, email </a:t>
            </a:r>
            <a:r>
              <a:rPr lang="en-US" b="1">
                <a:solidFill>
                  <a:srgbClr val="002060"/>
                </a:solidFill>
                <a:latin typeface="Open Sans Light"/>
                <a:ea typeface="Open Sans Light"/>
                <a:cs typeface="Open Sans Light"/>
              </a:rPr>
              <a:t>pam.rex@cbtravel.com</a:t>
            </a:r>
            <a:r>
              <a:rPr lang="en-US" b="1" dirty="0">
                <a:solidFill>
                  <a:srgbClr val="002060"/>
                </a:solidFill>
                <a:latin typeface="Open Sans Light"/>
                <a:ea typeface="Open Sans Light"/>
                <a:cs typeface="Open Sans Ligh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Open Sans Light"/>
                <a:ea typeface="Open Sans Light"/>
                <a:cs typeface="Open Sans Light"/>
              </a:rPr>
              <a:t>To book travel with an advisor, email university.travel@cbtravel.com.</a:t>
            </a:r>
            <a:endParaRPr lang="en-US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2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90314A-0EF2-674F-AF41-FC60D3AB48E7}"/>
              </a:ext>
            </a:extLst>
          </p:cNvPr>
          <p:cNvSpPr txBox="1">
            <a:spLocks/>
          </p:cNvSpPr>
          <p:nvPr/>
        </p:nvSpPr>
        <p:spPr>
          <a:xfrm>
            <a:off x="242542" y="273522"/>
            <a:ext cx="11029616" cy="1013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accent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started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Open Sans Light" panose="020B0306030504020204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83015-B095-413D-D964-1BC5817AC18D}"/>
              </a:ext>
            </a:extLst>
          </p:cNvPr>
          <p:cNvSpPr txBox="1"/>
          <p:nvPr/>
        </p:nvSpPr>
        <p:spPr>
          <a:xfrm>
            <a:off x="581192" y="1563867"/>
            <a:ext cx="11029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b="1" i="0" u="sng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Akron has Setup Traveler Profiles Two Ways: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Travelers who currently hold a UA travel card were imported into the Christopherson Business Travel system. Welcome emails to log in to Christopherson’s AirPortal system to access and book travel were sent to this group 5/15/2023. </a:t>
            </a:r>
          </a:p>
          <a:p>
            <a:pPr algn="l" rtl="0" fontAlgn="base"/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do not receive a welcome email, reach out to pcard@uakron.edu to get an enrollment link and some instructions on how to get it set up.  </a:t>
            </a:r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 fontAlgn="base"/>
            <a:endParaRPr lang="en-US" sz="1800" b="1" i="0" u="sng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 fontAlgn="base"/>
            <a:r>
              <a:rPr lang="en-US" sz="1800" b="1" i="0" u="sng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AirPortal Welcome Emails: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welcome emails that are generated from AirPortal have a live link to create a password that expires in 24 hours.  </a:t>
            </a:r>
            <a:endParaRPr lang="en-US" b="0" i="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9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B5857-418A-E446-92D7-6A5DD344AE77}"/>
              </a:ext>
            </a:extLst>
          </p:cNvPr>
          <p:cNvSpPr txBox="1"/>
          <p:nvPr/>
        </p:nvSpPr>
        <p:spPr>
          <a:xfrm>
            <a:off x="1207476" y="2347219"/>
            <a:ext cx="977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ATTENDING!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696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ccb312e-372f-4665-b5a5-f07d42332910">
      <Terms xmlns="http://schemas.microsoft.com/office/infopath/2007/PartnerControls"/>
    </lcf76f155ced4ddcb4097134ff3c332f>
    <TaxCatchAll xmlns="661e007b-be18-4316-9178-0e9766217f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B210390AFD74CAD4BBED23878B327" ma:contentTypeVersion="23" ma:contentTypeDescription="Create a new document." ma:contentTypeScope="" ma:versionID="7d63aeeea625ab29dd43fdc1a79f35cc">
  <xsd:schema xmlns:xsd="http://www.w3.org/2001/XMLSchema" xmlns:xs="http://www.w3.org/2001/XMLSchema" xmlns:p="http://schemas.microsoft.com/office/2006/metadata/properties" xmlns:ns1="http://schemas.microsoft.com/sharepoint/v3" xmlns:ns2="cccb312e-372f-4665-b5a5-f07d42332910" xmlns:ns3="661e007b-be18-4316-9178-0e9766217fac" targetNamespace="http://schemas.microsoft.com/office/2006/metadata/properties" ma:root="true" ma:fieldsID="f4204914ade0751a1c793959c92abed2" ns1:_="" ns2:_="" ns3:_="">
    <xsd:import namespace="http://schemas.microsoft.com/sharepoint/v3"/>
    <xsd:import namespace="cccb312e-372f-4665-b5a5-f07d42332910"/>
    <xsd:import namespace="661e007b-be18-4316-9178-0e9766217f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b312e-372f-4665-b5a5-f07d423329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9672f3-7c45-4deb-97c8-03a84c729a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e007b-be18-4316-9178-0e9766217f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e748a60-8f99-4dd6-898e-9113532edf7c}" ma:internalName="TaxCatchAll" ma:showField="CatchAllData" ma:web="661e007b-be18-4316-9178-0e9766217f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36F6E7-26B8-4086-AABF-304DB865DFF7}">
  <ds:schemaRefs>
    <ds:schemaRef ds:uri="661e007b-be18-4316-9178-0e9766217fac"/>
    <ds:schemaRef ds:uri="cccb312e-372f-4665-b5a5-f07d42332910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AC94127-6B83-4BBF-A721-6DB159F1D2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87BAC6-255A-4A81-8044-27BD5B54A394}">
  <ds:schemaRefs>
    <ds:schemaRef ds:uri="661e007b-be18-4316-9178-0e9766217fac"/>
    <ds:schemaRef ds:uri="cccb312e-372f-4665-b5a5-f07d423329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738</Words>
  <Application>Microsoft Office PowerPoint</Application>
  <PresentationFormat>Widescreen</PresentationFormat>
  <Paragraphs>95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Adelina Littler</dc:creator>
  <cp:lastModifiedBy>Shelly M Keller</cp:lastModifiedBy>
  <cp:revision>75</cp:revision>
  <dcterms:created xsi:type="dcterms:W3CDTF">2023-05-15T14:27:17Z</dcterms:created>
  <dcterms:modified xsi:type="dcterms:W3CDTF">2023-05-18T11:51:52Z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0x010100F76B210390AFD74CAD4BBED23878B327</vt:lpwstr>
  </property>
  <property fmtid="{D5CDD505-2E9C-101B-9397-08002B2CF9AE}" pid="3" name="MediaServiceImageTags">
    <vt:lpwstr/>
  </property>
</Properties>
</file>